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57" r:id="rId5"/>
    <p:sldId id="259" r:id="rId6"/>
    <p:sldId id="264" r:id="rId7"/>
    <p:sldId id="265" r:id="rId8"/>
    <p:sldId id="263" r:id="rId9"/>
    <p:sldId id="260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96D1-19EF-4D68-BDA1-439520A3CE70}" type="datetimeFigureOut">
              <a:rPr lang="es-MX" smtClean="0"/>
              <a:t>22/09/2023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5970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96D1-19EF-4D68-BDA1-439520A3CE70}" type="datetimeFigureOut">
              <a:rPr lang="es-MX" smtClean="0"/>
              <a:t>22/09/2023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42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96D1-19EF-4D68-BDA1-439520A3CE70}" type="datetimeFigureOut">
              <a:rPr lang="es-MX" smtClean="0"/>
              <a:t>22/09/2023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455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96D1-19EF-4D68-BDA1-439520A3CE70}" type="datetimeFigureOut">
              <a:rPr lang="es-MX" smtClean="0"/>
              <a:t>22/09/2023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5703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96D1-19EF-4D68-BDA1-439520A3CE70}" type="datetimeFigureOut">
              <a:rPr lang="es-MX" smtClean="0"/>
              <a:t>22/09/2023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7001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96D1-19EF-4D68-BDA1-439520A3CE70}" type="datetimeFigureOut">
              <a:rPr lang="es-MX" smtClean="0"/>
              <a:t>22/09/2023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797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96D1-19EF-4D68-BDA1-439520A3CE70}" type="datetimeFigureOut">
              <a:rPr lang="es-MX" smtClean="0"/>
              <a:t>22/09/2023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1537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96D1-19EF-4D68-BDA1-439520A3CE70}" type="datetimeFigureOut">
              <a:rPr lang="es-MX" smtClean="0"/>
              <a:t>22/09/2023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0363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96D1-19EF-4D68-BDA1-439520A3CE70}" type="datetimeFigureOut">
              <a:rPr lang="es-MX" smtClean="0"/>
              <a:t>22/09/2023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2766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96D1-19EF-4D68-BDA1-439520A3CE70}" type="datetimeFigureOut">
              <a:rPr lang="es-MX" smtClean="0"/>
              <a:t>22/09/2023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9602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96D1-19EF-4D68-BDA1-439520A3CE70}" type="datetimeFigureOut">
              <a:rPr lang="es-MX" smtClean="0"/>
              <a:t>22/09/2023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6113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F96D1-19EF-4D68-BDA1-439520A3CE70}" type="datetimeFigureOut">
              <a:rPr lang="es-MX" smtClean="0"/>
              <a:t>22/09/2023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321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ehbustosv@udistrital.edu.co" TargetMode="External"/><Relationship Id="rId2" Type="http://schemas.openxmlformats.org/officeDocument/2006/relationships/hyperlink" Target="https://forms.office.com/Pages/ResponsePage.aspx?id=74gT1bBqY0OflNVmRKRZcN0dEAbzVIBIs_yTiLdjv-ZURTREVjU1Q0tKVlpQTUVSUFFUSlNBWTAxMi4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nrbernals@udistrital.edu.co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ehbustosv@udistrital.edu.co" TargetMode="External"/><Relationship Id="rId2" Type="http://schemas.openxmlformats.org/officeDocument/2006/relationships/hyperlink" Target="https://forms.office.com/Pages/ResponsePage.aspx?id=74gT1bBqY0OflNVmRKRZcN0dEAbzVIBIs_yTiLdjv-ZURTREVjU1Q0tKVlpQTUVSUFFUSlNBWTAxMi4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nrbernals@udistrital.edu.co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office.com/Pages/ResponsePage.aspx?id=74gT1bBqY0OflNVmRKRZcN0dEAbzVIBIs_yTiLdjv-ZURTREVjU1Q0tKVlpQTUVSUFFUSlNBWTAxMi4u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76730" y="3315855"/>
            <a:ext cx="9144000" cy="692872"/>
          </a:xfrm>
        </p:spPr>
        <p:txBody>
          <a:bodyPr>
            <a:normAutofit/>
          </a:bodyPr>
          <a:lstStyle/>
          <a:p>
            <a:r>
              <a:rPr lang="es-MX" sz="2800" dirty="0"/>
              <a:t>Universidad Distrital Francisco José de Caldas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16364" y="4073092"/>
            <a:ext cx="9144000" cy="1655762"/>
          </a:xfrm>
        </p:spPr>
        <p:txBody>
          <a:bodyPr>
            <a:normAutofit fontScale="77500" lnSpcReduction="20000"/>
          </a:bodyPr>
          <a:lstStyle/>
          <a:p>
            <a:r>
              <a:rPr lang="es-MX" dirty="0"/>
              <a:t>Facultad del Medio Ambiente y Recursos Naturales </a:t>
            </a:r>
          </a:p>
          <a:p>
            <a:r>
              <a:rPr lang="es-MX" dirty="0"/>
              <a:t>Maestría en Desarrollo Sustentable y Gestión Ambiental</a:t>
            </a:r>
          </a:p>
          <a:p>
            <a:r>
              <a:rPr lang="es-MX" dirty="0"/>
              <a:t>Encuesta de percepción a estudiantes de últimos semestres y egresados</a:t>
            </a:r>
          </a:p>
          <a:p>
            <a:endParaRPr lang="es-MX" dirty="0"/>
          </a:p>
          <a:p>
            <a:r>
              <a:rPr lang="es-MX" dirty="0"/>
              <a:t>Bogotá, D.C., Septiembre 21 de 2023</a:t>
            </a:r>
          </a:p>
        </p:txBody>
      </p:sp>
      <p:pic>
        <p:nvPicPr>
          <p:cNvPr id="1026" name="Picture 2" descr="http://mtdllosustentable.udistrital.edu.co:8080/image/image_gallery?uuid=722c5abd-c4cd-4751-a2db-52f68711db29&amp;groupId=319131&amp;t=160631210424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6376" y="1162194"/>
            <a:ext cx="1154776" cy="1645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165" y="1265394"/>
            <a:ext cx="1333540" cy="1385731"/>
          </a:xfrm>
          <a:prstGeom prst="rect">
            <a:avLst/>
          </a:prstGeom>
        </p:spPr>
      </p:pic>
      <p:pic>
        <p:nvPicPr>
          <p:cNvPr id="6" name="Imagen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798" y="1477818"/>
            <a:ext cx="1440873" cy="969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930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2728" y="1293090"/>
            <a:ext cx="10550236" cy="5135853"/>
          </a:xfrm>
        </p:spPr>
        <p:txBody>
          <a:bodyPr>
            <a:normAutofit/>
          </a:bodyPr>
          <a:lstStyle/>
          <a:p>
            <a:pPr algn="just"/>
            <a:r>
              <a:rPr lang="es-MX" sz="3600" dirty="0"/>
              <a:t>La encuesta tiene como objetivo: c</a:t>
            </a:r>
            <a:r>
              <a:rPr lang="es-MX" sz="3600" i="1" dirty="0"/>
              <a:t>onocer la percepción de estudiantes de últimos semestres y egresados para desarrollar la Maestría en Desarrollo Sustentable y Gestión Ambiental (</a:t>
            </a:r>
            <a:r>
              <a:rPr lang="es-MX" sz="3600" i="1" dirty="0" err="1"/>
              <a:t>MDSyGA</a:t>
            </a:r>
            <a:r>
              <a:rPr lang="es-MX" sz="3600" i="1" dirty="0"/>
              <a:t>) como una opción de formación de postgrado</a:t>
            </a:r>
            <a:r>
              <a:rPr lang="es-MX" sz="3600" dirty="0"/>
              <a:t> en la Facultad del Medio Ambiente y Recursos Naturales (FAMARENA) de la Universidad Distrital Francisco José de Caldas</a:t>
            </a:r>
          </a:p>
        </p:txBody>
      </p:sp>
      <p:sp>
        <p:nvSpPr>
          <p:cNvPr id="3" name="Rectángulo 2"/>
          <p:cNvSpPr/>
          <p:nvPr/>
        </p:nvSpPr>
        <p:spPr>
          <a:xfrm>
            <a:off x="4450411" y="658245"/>
            <a:ext cx="26469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Objetivo</a:t>
            </a:r>
          </a:p>
        </p:txBody>
      </p:sp>
    </p:spTree>
    <p:extLst>
      <p:ext uri="{BB962C8B-B14F-4D97-AF65-F5344CB8AC3E}">
        <p14:creationId xmlns:p14="http://schemas.microsoft.com/office/powerpoint/2010/main" val="2246559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2728" y="1071418"/>
            <a:ext cx="10889672" cy="4738256"/>
          </a:xfrm>
        </p:spPr>
        <p:txBody>
          <a:bodyPr>
            <a:normAutofit/>
          </a:bodyPr>
          <a:lstStyle/>
          <a:p>
            <a:pPr algn="just"/>
            <a:r>
              <a:rPr lang="es-MX" sz="3600" b="1" i="1" dirty="0"/>
              <a:t>Estudiantes</a:t>
            </a:r>
            <a:r>
              <a:rPr lang="es-MX" sz="3600" dirty="0"/>
              <a:t> de últimos semestres* de los proyectos Curriculares de: i) Ingeniería Forestal, ii) Ingeniería Sanitaria, iii) Ingeniería Ambiental, iv) Ingeniería Topográfica, v) Administración Ambiental y vi) Administración Deportiva. Y </a:t>
            </a:r>
            <a:r>
              <a:rPr lang="es-MX" sz="3600" b="1" i="1" dirty="0"/>
              <a:t>egresados</a:t>
            </a:r>
            <a:r>
              <a:rPr lang="es-MX" sz="3600" dirty="0"/>
              <a:t> de los mismos Proyectos Curriculares</a:t>
            </a:r>
          </a:p>
        </p:txBody>
      </p:sp>
      <p:sp>
        <p:nvSpPr>
          <p:cNvPr id="3" name="Rectángulo 2"/>
          <p:cNvSpPr/>
          <p:nvPr/>
        </p:nvSpPr>
        <p:spPr>
          <a:xfrm>
            <a:off x="3196411" y="538172"/>
            <a:ext cx="55243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Población objetivo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868218" y="5809674"/>
            <a:ext cx="11148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*Estudiantes de últimos semestres son: aquellos estudiantes con códigos de ingreso a su respectivo Proyecto Curricular que correspondió a los siguientes semestres: 2019-1, 2019-3, 2020-1, 2020-3</a:t>
            </a:r>
          </a:p>
        </p:txBody>
      </p:sp>
    </p:spTree>
    <p:extLst>
      <p:ext uri="{BB962C8B-B14F-4D97-AF65-F5344CB8AC3E}">
        <p14:creationId xmlns:p14="http://schemas.microsoft.com/office/powerpoint/2010/main" val="2399748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86690" y="997528"/>
            <a:ext cx="10968426" cy="5255491"/>
          </a:xfrm>
        </p:spPr>
        <p:txBody>
          <a:bodyPr>
            <a:normAutofit/>
          </a:bodyPr>
          <a:lstStyle/>
          <a:p>
            <a:r>
              <a:rPr lang="es-MX" sz="3600" dirty="0"/>
              <a:t>El método que se emplea para el proceso de recolección de los datos, es no probabilístico (Ospina, 2008), pues de forma libre y espontánea se invita a los estudiantes y egresados a participar en la encuesta, algunos autores señalan que este tipo de muestreo permite tener una alternativa aproximada a un proceso de inferencia, aun cuando se parte de una muestra no probabilística (Tortora y </a:t>
            </a:r>
            <a:r>
              <a:rPr lang="es-MX" sz="3600" dirty="0" err="1"/>
              <a:t>Iachan</a:t>
            </a:r>
            <a:r>
              <a:rPr lang="es-MX" sz="3600" dirty="0"/>
              <a:t>, 2017)</a:t>
            </a:r>
            <a:br>
              <a:rPr lang="es-MX" sz="3600" dirty="0"/>
            </a:br>
            <a:endParaRPr lang="es-MX" sz="3600" dirty="0"/>
          </a:p>
        </p:txBody>
      </p:sp>
      <p:sp>
        <p:nvSpPr>
          <p:cNvPr id="6" name="CuadroTexto 5"/>
          <p:cNvSpPr txBox="1"/>
          <p:nvPr/>
        </p:nvSpPr>
        <p:spPr>
          <a:xfrm>
            <a:off x="951345" y="5934670"/>
            <a:ext cx="10342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Ospina, 2008. Introducción al muestreo </a:t>
            </a:r>
            <a:br>
              <a:rPr lang="es-MX" dirty="0"/>
            </a:br>
            <a:r>
              <a:rPr lang="es-MX" dirty="0"/>
              <a:t>Tortora y </a:t>
            </a:r>
            <a:r>
              <a:rPr lang="es-MX" dirty="0" err="1"/>
              <a:t>Iachan</a:t>
            </a:r>
            <a:r>
              <a:rPr lang="es-MX" dirty="0"/>
              <a:t>, 2017. </a:t>
            </a:r>
            <a:r>
              <a:rPr lang="es-MX" dirty="0" err="1"/>
              <a:t>An</a:t>
            </a:r>
            <a:r>
              <a:rPr lang="es-MX" dirty="0"/>
              <a:t> </a:t>
            </a:r>
            <a:r>
              <a:rPr lang="es-MX" dirty="0" err="1"/>
              <a:t>Empirical</a:t>
            </a:r>
            <a:r>
              <a:rPr lang="es-MX" dirty="0"/>
              <a:t> </a:t>
            </a:r>
            <a:r>
              <a:rPr lang="es-MX" dirty="0" err="1"/>
              <a:t>Process</a:t>
            </a:r>
            <a:r>
              <a:rPr lang="es-MX" dirty="0"/>
              <a:t> </a:t>
            </a:r>
            <a:r>
              <a:rPr lang="es-MX" dirty="0" err="1"/>
              <a:t>for</a:t>
            </a:r>
            <a:r>
              <a:rPr lang="es-MX" dirty="0"/>
              <a:t> </a:t>
            </a:r>
            <a:r>
              <a:rPr lang="es-MX" dirty="0" err="1"/>
              <a:t>using</a:t>
            </a:r>
            <a:r>
              <a:rPr lang="es-MX" dirty="0"/>
              <a:t> </a:t>
            </a:r>
            <a:r>
              <a:rPr lang="es-MX" dirty="0" err="1"/>
              <a:t>Nonprobability</a:t>
            </a:r>
            <a:r>
              <a:rPr lang="es-MX" dirty="0"/>
              <a:t> </a:t>
            </a:r>
            <a:r>
              <a:rPr lang="es-MX" dirty="0" err="1"/>
              <a:t>surveys</a:t>
            </a:r>
            <a:r>
              <a:rPr lang="es-MX" dirty="0"/>
              <a:t> </a:t>
            </a:r>
            <a:r>
              <a:rPr lang="es-MX" dirty="0" err="1"/>
              <a:t>for</a:t>
            </a:r>
            <a:r>
              <a:rPr lang="es-MX" dirty="0"/>
              <a:t> </a:t>
            </a:r>
            <a:r>
              <a:rPr lang="es-MX" dirty="0" err="1"/>
              <a:t>inference</a:t>
            </a:r>
            <a:endParaRPr lang="es-MX" dirty="0"/>
          </a:p>
        </p:txBody>
      </p:sp>
      <p:sp>
        <p:nvSpPr>
          <p:cNvPr id="7" name="Rectángulo 6"/>
          <p:cNvSpPr/>
          <p:nvPr/>
        </p:nvSpPr>
        <p:spPr>
          <a:xfrm>
            <a:off x="2626822" y="221980"/>
            <a:ext cx="67744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Método de recolección</a:t>
            </a:r>
          </a:p>
        </p:txBody>
      </p:sp>
    </p:spTree>
    <p:extLst>
      <p:ext uri="{BB962C8B-B14F-4D97-AF65-F5344CB8AC3E}">
        <p14:creationId xmlns:p14="http://schemas.microsoft.com/office/powerpoint/2010/main" val="2546346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83" y="1154545"/>
            <a:ext cx="11844786" cy="5477163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528022" y="74198"/>
            <a:ext cx="109905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Proceso de recolección y cronograma</a:t>
            </a:r>
          </a:p>
        </p:txBody>
      </p:sp>
    </p:spTree>
    <p:extLst>
      <p:ext uri="{BB962C8B-B14F-4D97-AF65-F5344CB8AC3E}">
        <p14:creationId xmlns:p14="http://schemas.microsoft.com/office/powerpoint/2010/main" val="3148651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112528-C2EE-4864-9DF9-9104207C9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56032"/>
            <a:ext cx="11765280" cy="660196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s-MX" sz="7200" b="1" dirty="0"/>
              <a:t>Se sugiere emplear este mensaje para enviar a los estudiantes desde cada uno de los 6 Proyectos Curriculares: </a:t>
            </a:r>
            <a:endParaRPr lang="es-CO" sz="7200" b="1" dirty="0"/>
          </a:p>
          <a:p>
            <a:pPr marL="0" indent="0">
              <a:buNone/>
            </a:pPr>
            <a:endParaRPr lang="es-MX" sz="7200" dirty="0"/>
          </a:p>
          <a:p>
            <a:pPr marL="0" indent="0">
              <a:buNone/>
            </a:pPr>
            <a:r>
              <a:rPr lang="es-MX" sz="7200" dirty="0">
                <a:latin typeface="+mj-lt"/>
              </a:rPr>
              <a:t>Estimado estudiante [por favor enviar a los estudiantes de últimos semestres, es decir, estudiantes que ingresaron a la Universidad Distrital FJDC, en estos semestres: 2019-1, 2019-3, 2020-1 y 2020-3]</a:t>
            </a:r>
          </a:p>
          <a:p>
            <a:pPr marL="0" indent="0">
              <a:buNone/>
            </a:pPr>
            <a:endParaRPr lang="es-CO" sz="7200" dirty="0">
              <a:latin typeface="+mj-lt"/>
            </a:endParaRPr>
          </a:p>
          <a:p>
            <a:pPr marL="0" indent="0">
              <a:buNone/>
            </a:pPr>
            <a:r>
              <a:rPr lang="es-MX" sz="7200" dirty="0">
                <a:latin typeface="+mj-lt"/>
              </a:rPr>
              <a:t>Desde la Maestría en Desarrollo Sustentable y Gestión Ambiental de la Facultad del Medio Ambiente y Recursos Naturales (FAMARENA) cordialmente queremos invitarlo a diligenciar la encuesta, disponible en este enlace: </a:t>
            </a:r>
            <a:endParaRPr lang="es-CO" sz="7200" dirty="0">
              <a:latin typeface="+mj-lt"/>
            </a:endParaRPr>
          </a:p>
          <a:p>
            <a:pPr marL="0" indent="0">
              <a:buNone/>
            </a:pPr>
            <a:r>
              <a:rPr lang="es-MX" sz="7200" u="sng" dirty="0">
                <a:latin typeface="+mj-lt"/>
                <a:hlinkClick r:id="rId2"/>
              </a:rPr>
              <a:t>https://forms.office.com/Pages/ResponsePage.aspx?id=74gT1bBqY0OflNVmRKRZcN0dEAbzVIBIs_yTiLdjv-ZURTREVjU1Q0tKVlpQTUVSUFFUSlNBWTAxMi4u</a:t>
            </a:r>
            <a:endParaRPr lang="es-MX" sz="7200" u="sng" dirty="0">
              <a:latin typeface="+mj-lt"/>
            </a:endParaRPr>
          </a:p>
          <a:p>
            <a:pPr marL="0" indent="0">
              <a:buNone/>
            </a:pPr>
            <a:endParaRPr lang="es-CO" sz="7200" dirty="0">
              <a:latin typeface="+mj-lt"/>
            </a:endParaRPr>
          </a:p>
          <a:p>
            <a:pPr marL="0" indent="0">
              <a:buNone/>
            </a:pPr>
            <a:r>
              <a:rPr lang="es-MX" sz="7200" dirty="0">
                <a:latin typeface="+mj-lt"/>
              </a:rPr>
              <a:t>La encuesta tiene como propósito:  </a:t>
            </a:r>
            <a:r>
              <a:rPr lang="es-MX" sz="7200" i="1" dirty="0">
                <a:latin typeface="+mj-lt"/>
              </a:rPr>
              <a:t>Conocer la percepción de estudiantes de últimos semestres y egresados para desarrollar la Maestría en Desarrollo Sustentable y Gestión Ambiental (</a:t>
            </a:r>
            <a:r>
              <a:rPr lang="es-MX" sz="7200" i="1" dirty="0" err="1">
                <a:latin typeface="+mj-lt"/>
              </a:rPr>
              <a:t>MDSyGA</a:t>
            </a:r>
            <a:r>
              <a:rPr lang="es-MX" sz="7200" i="1" dirty="0">
                <a:latin typeface="+mj-lt"/>
              </a:rPr>
              <a:t>) como una opción de formación de postgrado</a:t>
            </a:r>
            <a:r>
              <a:rPr lang="es-MX" sz="7200" dirty="0">
                <a:latin typeface="+mj-lt"/>
              </a:rPr>
              <a:t>, la encuesta estará habilitada todo el mes de septiembre. En caso de tener alguna duda, puede enviar un mensaje a los siguientes correos: </a:t>
            </a:r>
            <a:r>
              <a:rPr lang="es-MX" sz="7200" u="sng" dirty="0">
                <a:latin typeface="+mj-lt"/>
                <a:hlinkClick r:id="rId3"/>
              </a:rPr>
              <a:t>ehbustosv@udistrital.edu.co</a:t>
            </a:r>
            <a:r>
              <a:rPr lang="es-MX" sz="7200" dirty="0">
                <a:latin typeface="+mj-lt"/>
              </a:rPr>
              <a:t> (Prof. Edier Bustos) o </a:t>
            </a:r>
            <a:r>
              <a:rPr lang="es-MX" sz="7200" u="sng" dirty="0">
                <a:latin typeface="+mj-lt"/>
                <a:hlinkClick r:id="rId4"/>
              </a:rPr>
              <a:t>nrbernals@udistrital.edu.co</a:t>
            </a:r>
            <a:r>
              <a:rPr lang="es-MX" sz="7200" dirty="0">
                <a:latin typeface="+mj-lt"/>
              </a:rPr>
              <a:t> (Prof. Néstor Bernal)</a:t>
            </a:r>
          </a:p>
          <a:p>
            <a:pPr marL="0" indent="0">
              <a:buNone/>
            </a:pPr>
            <a:endParaRPr lang="es-CO" sz="7200" dirty="0">
              <a:latin typeface="+mj-lt"/>
            </a:endParaRPr>
          </a:p>
          <a:p>
            <a:pPr marL="0" indent="0">
              <a:buNone/>
            </a:pPr>
            <a:r>
              <a:rPr lang="es-MX" sz="7200" dirty="0">
                <a:latin typeface="+mj-lt"/>
              </a:rPr>
              <a:t>Agradecemos la colaboración, </a:t>
            </a:r>
            <a:endParaRPr lang="es-CO" sz="7200" dirty="0">
              <a:latin typeface="+mj-lt"/>
            </a:endParaRPr>
          </a:p>
          <a:p>
            <a:pPr marL="0" indent="0">
              <a:buNone/>
            </a:pPr>
            <a:r>
              <a:rPr lang="es-MX" sz="7200" dirty="0">
                <a:latin typeface="+mj-lt"/>
              </a:rPr>
              <a:t>Cordial saludo, </a:t>
            </a:r>
          </a:p>
          <a:p>
            <a:pPr marL="0" indent="0">
              <a:buNone/>
            </a:pPr>
            <a:endParaRPr lang="es-MX" sz="7200" dirty="0">
              <a:latin typeface="+mj-lt"/>
            </a:endParaRPr>
          </a:p>
          <a:p>
            <a:pPr marL="0" indent="0">
              <a:buNone/>
            </a:pPr>
            <a:endParaRPr lang="es-MX" sz="7200" dirty="0">
              <a:latin typeface="+mj-lt"/>
            </a:endParaRPr>
          </a:p>
          <a:p>
            <a:pPr marL="0" indent="0">
              <a:buNone/>
            </a:pPr>
            <a:r>
              <a:rPr lang="es-CO" sz="6000" b="1" dirty="0">
                <a:latin typeface="+mj-lt"/>
              </a:rPr>
              <a:t>JULIO EDUARDO BELTRÁN VARGAS</a:t>
            </a:r>
            <a:endParaRPr lang="es-MX" sz="6000" dirty="0">
              <a:latin typeface="+mj-lt"/>
            </a:endParaRPr>
          </a:p>
          <a:p>
            <a:pPr marL="0" indent="0">
              <a:buNone/>
            </a:pPr>
            <a:r>
              <a:rPr lang="es-MX" sz="6000" dirty="0">
                <a:latin typeface="+mj-lt"/>
              </a:rPr>
              <a:t>Coordinación Maestría en Desarrollo Sustentable y Gestión Ambiental</a:t>
            </a:r>
            <a:br>
              <a:rPr lang="es-MX" sz="7200" dirty="0">
                <a:latin typeface="+mj-lt"/>
              </a:rPr>
            </a:br>
            <a:endParaRPr lang="es-MX" sz="7200" dirty="0">
              <a:latin typeface="+mj-lt"/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71109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FC4407-1C51-4D3A-BFA5-FB02C6E0D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416" y="207264"/>
            <a:ext cx="11558016" cy="643737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MX" sz="1900" b="1" dirty="0"/>
              <a:t>Se sugiere emplear este mensaje para enviar a los egresados desde cada uno de los 6 Proyectos Curriculares: </a:t>
            </a:r>
          </a:p>
          <a:p>
            <a:pPr marL="0" indent="0" algn="ctr">
              <a:buNone/>
            </a:pPr>
            <a:endParaRPr lang="es-CO" sz="1900" b="1" dirty="0"/>
          </a:p>
          <a:p>
            <a:pPr marL="0" indent="0">
              <a:buNone/>
            </a:pPr>
            <a:r>
              <a:rPr lang="es-MX" sz="1900" dirty="0">
                <a:latin typeface="+mj-lt"/>
              </a:rPr>
              <a:t>Estimado Egresado: </a:t>
            </a:r>
            <a:endParaRPr lang="es-CO" sz="1900" dirty="0">
              <a:latin typeface="+mj-lt"/>
            </a:endParaRPr>
          </a:p>
          <a:p>
            <a:pPr marL="0" indent="0">
              <a:buNone/>
            </a:pPr>
            <a:r>
              <a:rPr lang="es-MX" sz="1900" dirty="0">
                <a:latin typeface="+mj-lt"/>
              </a:rPr>
              <a:t>Desde la Maestría en Desarrollo Sustentable y Gestión Ambiental de la Facultad del Medio Ambiente y Recursos Naturales (FAMARENA) de la Universidad Distrital Francisco José de Caldas, cordialmente queremos invitarlo a diligenciar la encuesta, disponible en este enlace: </a:t>
            </a:r>
            <a:endParaRPr lang="es-CO" sz="1900" dirty="0">
              <a:latin typeface="+mj-lt"/>
            </a:endParaRPr>
          </a:p>
          <a:p>
            <a:pPr marL="0" indent="0">
              <a:buNone/>
            </a:pPr>
            <a:r>
              <a:rPr lang="es-MX" sz="1900" u="sng" dirty="0">
                <a:latin typeface="+mj-lt"/>
                <a:hlinkClick r:id="rId2"/>
              </a:rPr>
              <a:t>https://forms.office.com/Pages/ResponsePage.aspx?id=74gT1bBqY0OflNVmRKRZcN0dEAbzVIBIs_yTiLdjv-ZURTREVjU1Q0tKVlpQTUVSUFFUSlNBWTAxMi4u</a:t>
            </a:r>
            <a:endParaRPr lang="es-MX" sz="1900" u="sng" dirty="0">
              <a:latin typeface="+mj-lt"/>
            </a:endParaRPr>
          </a:p>
          <a:p>
            <a:pPr marL="0" indent="0">
              <a:buNone/>
            </a:pPr>
            <a:endParaRPr lang="es-CO" dirty="0"/>
          </a:p>
          <a:p>
            <a:pPr marL="0" indent="0" algn="just">
              <a:buNone/>
            </a:pPr>
            <a:r>
              <a:rPr lang="es-MX" sz="1900" dirty="0">
                <a:latin typeface="+mj-lt"/>
              </a:rPr>
              <a:t>La encuesta tiene como propósito:  Conocer la percepción de egresados para desarrollar la Maestría en Desarrollo Sustentable y Gestión Ambiental (</a:t>
            </a:r>
            <a:r>
              <a:rPr lang="es-MX" sz="1900" dirty="0" err="1">
                <a:latin typeface="+mj-lt"/>
              </a:rPr>
              <a:t>MDSyGA</a:t>
            </a:r>
            <a:r>
              <a:rPr lang="es-MX" sz="1900" dirty="0">
                <a:latin typeface="+mj-lt"/>
              </a:rPr>
              <a:t>) como una opción de formación de postgrado, la encuesta estará habilitada todo el mes de septiembre. En caso de tener alguna duda, puede enviar un mensaje a los siguientes correos: </a:t>
            </a:r>
            <a:r>
              <a:rPr lang="es-MX" sz="1800" u="sng" dirty="0"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ehbustosv@udistrital.edu.co</a:t>
            </a:r>
            <a:r>
              <a:rPr lang="es-MX" sz="1800" u="sng" dirty="0">
                <a:latin typeface="+mj-lt"/>
              </a:rPr>
              <a:t> (</a:t>
            </a:r>
            <a:r>
              <a:rPr lang="es-MX" sz="1900" dirty="0">
                <a:latin typeface="+mj-lt"/>
              </a:rPr>
              <a:t>Prof. Edier Bustos) o </a:t>
            </a:r>
            <a:r>
              <a:rPr lang="es-MX" sz="1900" dirty="0">
                <a:latin typeface="+mj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nrbernals@udistrital.edu.co</a:t>
            </a:r>
            <a:r>
              <a:rPr lang="es-MX" sz="1900" dirty="0">
                <a:latin typeface="+mj-lt"/>
              </a:rPr>
              <a:t> (Prof. Néstor Bernal)</a:t>
            </a:r>
            <a:endParaRPr lang="es-CO" sz="1900" dirty="0">
              <a:latin typeface="+mj-lt"/>
            </a:endParaRP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sz="2100" dirty="0"/>
              <a:t>Agradecemos la colaboración, </a:t>
            </a:r>
            <a:endParaRPr lang="es-CO" sz="2100" dirty="0"/>
          </a:p>
          <a:p>
            <a:pPr marL="0" indent="0">
              <a:buNone/>
            </a:pPr>
            <a:r>
              <a:rPr lang="es-MX" sz="2100" dirty="0"/>
              <a:t>Cordial saludo, </a:t>
            </a:r>
          </a:p>
          <a:p>
            <a:pPr marL="0" indent="0">
              <a:buNone/>
            </a:pPr>
            <a:endParaRPr lang="es-MX" sz="3600" dirty="0"/>
          </a:p>
          <a:p>
            <a:pPr marL="0" indent="0">
              <a:buNone/>
            </a:pPr>
            <a:endParaRPr lang="es-MX" sz="3600" dirty="0"/>
          </a:p>
          <a:p>
            <a:pPr marL="0" indent="0">
              <a:buNone/>
            </a:pPr>
            <a:r>
              <a:rPr lang="es-CO" sz="1600" b="1" dirty="0"/>
              <a:t>JULIO EDUARDO BELTRÁN VARGAS</a:t>
            </a:r>
            <a:endParaRPr lang="es-MX" sz="1600" dirty="0"/>
          </a:p>
          <a:p>
            <a:pPr marL="0" indent="0">
              <a:buNone/>
            </a:pPr>
            <a:r>
              <a:rPr lang="es-MX" sz="1600" dirty="0"/>
              <a:t>Coordinación Maestría en Desarrollo Sustentable y Gestión Ambiental</a:t>
            </a:r>
            <a:br>
              <a:rPr lang="es-MX" sz="3600" dirty="0"/>
            </a:br>
            <a:endParaRPr lang="es-MX" sz="3600" dirty="0"/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74041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667666" y="74198"/>
            <a:ext cx="87112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Cómo ingresar a la encuesta ?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667666" y="1327437"/>
            <a:ext cx="8324881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https://forms.office.com/Pages/ResponsePage.aspx?id=74gT1bBqY0OflNVmRKRZcN0dEAbzVIBIs_yTiLdjv-ZURTREVjU1Q0tKVlpQTUVSUFFUSlNBWTAxMi4u</a:t>
            </a: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3"/>
          <a:srcRect l="15351" t="17914" r="16140" b="6920"/>
          <a:stretch/>
        </p:blipFill>
        <p:spPr>
          <a:xfrm>
            <a:off x="1667666" y="2342405"/>
            <a:ext cx="8871284" cy="4218816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528677" y="1346397"/>
            <a:ext cx="1138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Link: </a:t>
            </a:r>
          </a:p>
        </p:txBody>
      </p:sp>
    </p:spTree>
    <p:extLst>
      <p:ext uri="{BB962C8B-B14F-4D97-AF65-F5344CB8AC3E}">
        <p14:creationId xmlns:p14="http://schemas.microsoft.com/office/powerpoint/2010/main" val="2418127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3472" y="1528908"/>
            <a:ext cx="10725728" cy="2350365"/>
          </a:xfrm>
        </p:spPr>
        <p:txBody>
          <a:bodyPr>
            <a:normAutofit/>
          </a:bodyPr>
          <a:lstStyle/>
          <a:p>
            <a:pPr algn="just"/>
            <a:r>
              <a:rPr lang="es-MX" sz="3600" dirty="0"/>
              <a:t>Agradecemos la participación de los estudiantes de últimos semestres y egresados, al igual que el apoyo desde cada Coordinación y Asistentes de los 6 Proyectos Curriculares</a:t>
            </a:r>
          </a:p>
        </p:txBody>
      </p:sp>
      <p:sp>
        <p:nvSpPr>
          <p:cNvPr id="4" name="Rectángulo 3"/>
          <p:cNvSpPr/>
          <p:nvPr/>
        </p:nvSpPr>
        <p:spPr>
          <a:xfrm>
            <a:off x="3438022" y="74198"/>
            <a:ext cx="51705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Agradecimientos</a:t>
            </a:r>
          </a:p>
        </p:txBody>
      </p:sp>
    </p:spTree>
    <p:extLst>
      <p:ext uri="{BB962C8B-B14F-4D97-AF65-F5344CB8AC3E}">
        <p14:creationId xmlns:p14="http://schemas.microsoft.com/office/powerpoint/2010/main" val="2110174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750</Words>
  <Application>Microsoft Office PowerPoint</Application>
  <PresentationFormat>Panorámica</PresentationFormat>
  <Paragraphs>49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Tema de Office</vt:lpstr>
      <vt:lpstr>Universidad Distrital Francisco José de Caldas </vt:lpstr>
      <vt:lpstr>La encuesta tiene como objetivo: conocer la percepción de estudiantes de últimos semestres y egresados para desarrollar la Maestría en Desarrollo Sustentable y Gestión Ambiental (MDSyGA) como una opción de formación de postgrado en la Facultad del Medio Ambiente y Recursos Naturales (FAMARENA) de la Universidad Distrital Francisco José de Caldas</vt:lpstr>
      <vt:lpstr>Estudiantes de últimos semestres* de los proyectos Curriculares de: i) Ingeniería Forestal, ii) Ingeniería Sanitaria, iii) Ingeniería Ambiental, iv) Ingeniería Topográfica, v) Administración Ambiental y vi) Administración Deportiva. Y egresados de los mismos Proyectos Curriculares</vt:lpstr>
      <vt:lpstr>El método que se emplea para el proceso de recolección de los datos, es no probabilístico (Ospina, 2008), pues de forma libre y espontánea se invita a los estudiantes y egresados a participar en la encuesta, algunos autores señalan que este tipo de muestreo permite tener una alternativa aproximada a un proceso de inferencia, aun cuando se parte de una muestra no probabilística (Tortora y Iachan, 2017) </vt:lpstr>
      <vt:lpstr>Presentación de PowerPoint</vt:lpstr>
      <vt:lpstr>Presentación de PowerPoint</vt:lpstr>
      <vt:lpstr>Presentación de PowerPoint</vt:lpstr>
      <vt:lpstr>Presentación de PowerPoint</vt:lpstr>
      <vt:lpstr>Agradecemos la participación de los estudiantes de últimos semestres y egresados, al igual que el apoyo desde cada Coordinación y Asistentes de los 6 Proyectos Curriculares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 Distrital Francisco José de Caldas</dc:title>
  <dc:creator>Usuario de Windows</dc:creator>
  <cp:lastModifiedBy>ASISTENTE POSGRADOS</cp:lastModifiedBy>
  <cp:revision>12</cp:revision>
  <dcterms:created xsi:type="dcterms:W3CDTF">2023-09-21T14:26:09Z</dcterms:created>
  <dcterms:modified xsi:type="dcterms:W3CDTF">2023-09-22T20:20:22Z</dcterms:modified>
</cp:coreProperties>
</file>